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9144000"/>
  <p:notesSz cx="6858000" cy="9144000"/>
  <p:embeddedFontLst>
    <p:embeddedFont>
      <p:font typeface="Lexend Light"/>
      <p:regular r:id="rId39"/>
      <p:bold r:id="rId40"/>
    </p:embeddedFont>
    <p:embeddedFont>
      <p:font typeface="Outfit"/>
      <p:regular r:id="rId41"/>
      <p:bold r:id="rId42"/>
    </p:embeddedFont>
    <p:embeddedFont>
      <p:font typeface="Lexend"/>
      <p:regular r:id="rId43"/>
      <p:bold r:id="rId44"/>
    </p:embeddedFont>
    <p:embeddedFont>
      <p:font typeface="Archivo Black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Light-bold.fntdata"/><Relationship Id="rId42" Type="http://schemas.openxmlformats.org/officeDocument/2006/relationships/font" Target="fonts/Outfit-bold.fntdata"/><Relationship Id="rId41" Type="http://schemas.openxmlformats.org/officeDocument/2006/relationships/font" Target="fonts/Outfit-regular.fntdata"/><Relationship Id="rId44" Type="http://schemas.openxmlformats.org/officeDocument/2006/relationships/font" Target="fonts/Lexend-bold.fntdata"/><Relationship Id="rId43" Type="http://schemas.openxmlformats.org/officeDocument/2006/relationships/font" Target="fonts/Lexend-regular.fntdata"/><Relationship Id="rId45" Type="http://schemas.openxmlformats.org/officeDocument/2006/relationships/font" Target="fonts/ArchivoBlack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LexendLight-regular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e78ac4af14_0_36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2e78ac4af14_0_3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2e78ac4af14_0_34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2e78ac4af14_0_3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e78ac4af14_0_23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2e78ac4af14_0_2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2e78ac4af14_0_35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2e78ac4af14_0_3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2e78ac4af14_0_35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2e78ac4af14_0_3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2e78ac4af14_0_23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2e78ac4af14_0_2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2e78ac4af14_0_34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2e78ac4af14_0_3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e78ac4af14_0_36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2e78ac4af14_0_3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e78ac4af14_0_36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2e78ac4af14_0_3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2e78ac4af14_0_128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2e78ac4af14_0_1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e78ac4af14_0_23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2e78ac4af14_0_2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2e78ac4af14_0_12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2e78ac4af14_0_1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e78ac4af14_0_35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2e78ac4af14_0_3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e78ac4af14_0_13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2e78ac4af14_0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2e78ac4af14_0_35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2e78ac4af14_0_3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2e78ac4af14_0_35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2e78ac4af14_0_3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2e78ac4af14_0_35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2e78ac4af14_0_3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e78ac4af14_0_13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2e78ac4af14_0_1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2e78ac4af14_0_35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2e78ac4af14_0_3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2e78ac4af14_0_35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Google Shape;1555;g2e78ac4af14_0_3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2740f861dec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2740f861d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2e78ac4af14_0_23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2e78ac4af14_0_2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2e7a4fc003b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2e7a4fc003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2e78ac4af14_0_13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2e78ac4af14_0_1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e78ac4af14_0_35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2e78ac4af14_0_3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e78ac4af14_0_35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2e78ac4af14_0_3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e78ac4af14_0_3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2e78ac4af14_0_3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e78ac4af14_0_23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2e78ac4af14_0_2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e78ac4af14_0_34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2e78ac4af14_0_3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2e78ac4af14_0_34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2e78ac4af14_0_3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e78ac4af14_0_23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2e78ac4af14_0_2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e78ac4af14_0_34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2e78ac4af14_0_3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hyperlink" Target="mailto:chenyt@tku.edu.tw" TargetMode="Externa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hyperlink" Target="mailto:chenyt@tku.edu.tw" TargetMode="Externa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1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1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0" name="Google Shape;230;p11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 1">
  <p:cSld name="CUSTOM_10_1_1"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7" name="Google Shape;247;p13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48" name="Google Shape;248;p13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1" name="Google Shape;251;p14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4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54" name="Google Shape;254;p1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55" name="Google Shape;255;p1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6" name="Google Shape;256;p1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57" name="Google Shape;257;p1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9" name="Google Shape;259;p14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63" name="Google Shape;263;p15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4" name="Google Shape;264;p15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5" name="Google Shape;265;p15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6" name="Google Shape;266;p1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67" name="Google Shape;267;p1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8" name="Google Shape;268;p1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9" name="Google Shape;269;p1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1" name="Google Shape;271;p1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6" name="Google Shape;276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0" name="Google Shape;280;p16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1" name="Google Shape;281;p16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6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7" name="Google Shape;287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8" name="Google Shape;288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92" name="Google Shape;292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93" name="Google Shape;293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97" name="Google Shape;297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98" name="Google Shape;298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" name="Google Shape;301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02" name="Google Shape;302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5" name="Google Shape;305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0" name="Google Shape;31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14" name="Google Shape;314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15" name="Google Shape;315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19" name="Google Shape;319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20" name="Google Shape;320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" name="Google Shape;323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24" name="Google Shape;324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327" name="Google Shape;327;p18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28" name="Google Shape;328;p18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9" name="Google Shape;329;p18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0" name="Google Shape;330;p18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1" name="Google Shape;331;p18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2" name="Google Shape;332;p18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7" name="Google Shape;337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41" name="Google Shape;341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42" name="Google Shape;342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46" name="Google Shape;346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47" name="Google Shape;347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0" name="Google Shape;350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1" name="Google Shape;351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4" name="Google Shape;354;p1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5" name="Google Shape;355;p1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6" name="Google Shape;356;p1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57" name="Google Shape;357;p1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58" name="Google Shape;358;p1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65" name="Google Shape;365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66" name="Google Shape;366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9" name="Google Shape;369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70" name="Google Shape;370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71" name="Google Shape;371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4" name="Google Shape;374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8" name="Google Shape;378;p2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2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0" name="Google Shape;380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1" name="Google Shape;381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2" name="Google Shape;382;p2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89" name="Google Shape;389;p2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90" name="Google Shape;390;p2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2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94" name="Google Shape;394;p2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95" name="Google Shape;395;p2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8" name="Google Shape;398;p2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99" name="Google Shape;399;p2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2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2" name="Google Shape;402;p2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03" name="Google Shape;403;p2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04" name="Google Shape;404;p2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5" name="Google Shape;405;p2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6" name="Google Shape;406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7" name="Google Shape;407;p2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8" name="Google Shape;408;p2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15" name="Google Shape;415;p2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16" name="Google Shape;416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20" name="Google Shape;420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21" name="Google Shape;421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4" name="Google Shape;424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25" name="Google Shape;425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8" name="Google Shape;428;p2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29" name="Google Shape;429;p2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0" name="Google Shape;430;p2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1" name="Google Shape;431;p2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2" name="Google Shape;432;p2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3" name="Google Shape;433;p2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34" name="Google Shape;434;p2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5" name="Google Shape;435;p2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36" name="Google Shape;436;p2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0" name="Google Shape;440;p2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1" name="Google Shape;441;p2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2" name="Google Shape;442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46" name="Google Shape;446;p2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47" name="Google Shape;447;p2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0" name="Google Shape;450;p2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51" name="Google Shape;451;p2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52" name="Google Shape;452;p2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5" name="Google Shape;455;p2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56" name="Google Shape;456;p2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59" name="Google Shape;459;p2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0" name="Google Shape;460;p2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1" name="Google Shape;461;p2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5" name="Google Shape;465;p2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6" name="Google Shape;466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0" name="Google Shape;470;p24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1" name="Google Shape;471;p2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2">
  <p:cSld name="TITLE_AND_BODY_1_4_2">
    <p:bg>
      <p:bgPr>
        <a:solidFill>
          <a:schemeClr val="dk1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4" name="Google Shape;474;p2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75" name="Google Shape;475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9" name="Google Shape;479;p2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D9D9D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D9D9D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0" name="Google Shape;480;p2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1">
  <p:cSld name="TITLE_AND_BODY_1_4_1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6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4" name="Google Shape;484;p26"/>
          <p:cNvSpPr txBox="1"/>
          <p:nvPr>
            <p:ph type="title"/>
          </p:nvPr>
        </p:nvSpPr>
        <p:spPr>
          <a:xfrm>
            <a:off x="715550" y="3117142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5" name="Google Shape;485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9" name="Google Shape;489;p2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0" name="Google Shape;490;p2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7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6" name="Google Shape;496;p2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97" name="Google Shape;497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98" name="Google Shape;498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99" name="Google Shape;499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00" name="Google Shape;500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01" name="Google Shape;501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02" name="Google Shape;502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4" name="Google Shape;504;p2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9" name="Google Shape;509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10" name="Google Shape;510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13" name="Google Shape;513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14" name="Google Shape;514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17" name="Google Shape;517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18" name="Google Shape;518;p27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19" name="Google Shape;519;p27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0" name="Google Shape;520;p27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6" name="Google Shape;526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27" name="Google Shape;527;p28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28" name="Google Shape;528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29" name="Google Shape;529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30" name="Google Shape;530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33" name="Google Shape;533;p2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34" name="Google Shape;534;p2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35" name="Google Shape;535;p2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8" name="Google Shape;538;p2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39" name="Google Shape;539;p2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2" name="Google Shape;542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43" name="Google Shape;543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46" name="Google Shape;546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47" name="Google Shape;547;p28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8" name="Google Shape;548;p28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9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1" name="Google Shape;551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2" name="Google Shape;552;p29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53" name="Google Shape;553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54" name="Google Shape;554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58" name="Google Shape;558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59" name="Google Shape;559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60" name="Google Shape;560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61" name="Google Shape;561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63" name="Google Shape;563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64" name="Google Shape;564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p2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68" name="Google Shape;568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69" name="Google Shape;569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2" name="Google Shape;572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73" name="Google Shape;573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1" name="Google Shape;581;p3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82" name="Google Shape;582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83" name="Google Shape;583;p3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84" name="Google Shape;584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85" name="Google Shape;585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86" name="Google Shape;586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87" name="Google Shape;587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89" name="Google Shape;589;p30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90" name="Google Shape;590;p30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30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94" name="Google Shape;594;p30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7" name="Google Shape;597;p30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98" name="Google Shape;598;p3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01" name="Google Shape;601;p30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02" name="Google Shape;602;p30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03" name="Google Shape;603;p30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4" name="Google Shape;604;p30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0" name="Google Shape;610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1" name="Google Shape;611;p3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12" name="Google Shape;612;p3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13" name="Google Shape;613;p3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14" name="Google Shape;614;p3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15" name="Google Shape;615;p3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17" name="Google Shape;617;p31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18" name="Google Shape;618;p31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1" name="Google Shape;621;p31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22" name="Google Shape;622;p31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" name="Google Shape;625;p31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26" name="Google Shape;626;p3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29" name="Google Shape;629;p31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30" name="Google Shape;630;p31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1" name="Google Shape;631;p31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4" name="Google Shape;634;p3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35" name="Google Shape;635;p32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636" name="Google Shape;636;p32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37" name="Google Shape;637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641" name="Google Shape;641;p3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42" name="Google Shape;642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43" name="Google Shape;643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44" name="Google Shape;644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46" name="Google Shape;646;p32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7" name="Google Shape;647;p3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0" name="Google Shape;650;p3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51" name="Google Shape;651;p3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52" name="Google Shape;652;p3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3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56" name="Google Shape;656;p3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4" name="Google Shape;664;p33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65" name="Google Shape;665;p3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6" name="Google Shape;666;p33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67" name="Google Shape;667;p3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68" name="Google Shape;668;p3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69" name="Google Shape;669;p3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2" name="Google Shape;672;p33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73" name="Google Shape;673;p33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6" name="Google Shape;676;p33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77" name="Google Shape;677;p33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0" name="Google Shape;680;p33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81" name="Google Shape;681;p3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84" name="Google Shape;684;p33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85" name="Google Shape;685;p33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86" name="Google Shape;686;p33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7" name="Google Shape;687;p33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3" name="Google Shape;693;p3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94" name="Google Shape;694;p34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5" name="Google Shape;695;p3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96" name="Google Shape;696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7" name="Google Shape;697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98" name="Google Shape;698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0" name="Google Shape;700;p34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701" name="Google Shape;701;p34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4" name="Google Shape;704;p34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705" name="Google Shape;705;p34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8" name="Google Shape;708;p3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709" name="Google Shape;709;p3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12" name="Google Shape;712;p3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713" name="Google Shape;713;p34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4" name="Google Shape;714;p34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17" name="Google Shape;717;p35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8" name="Google Shape;718;p3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19" name="Google Shape;719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0" name="Google Shape;720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1" name="Google Shape;721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23" name="Google Shape;723;p3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9" name="Google Shape;729;p3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5" name="Google Shape;735;p37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7" name="Google Shape;737;p37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8" name="Google Shape;738;p37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39" name="Google Shape;739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0" name="Google Shape;740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1" name="Google Shape;741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3" name="Google Shape;743;p37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7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7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7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 1">
  <p:cSld name="BIG_NUMBER_1_1">
    <p:bg>
      <p:bgPr>
        <a:solidFill>
          <a:schemeClr val="dk1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9" name="Google Shape;749;p3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3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51" name="Google Shape;751;p3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52" name="Google Shape;752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53" name="Google Shape;753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54" name="Google Shape;754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56" name="Google Shape;756;p3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3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3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3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0" name="Google Shape;760;p3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淡江資圖</a:t>
            </a: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112-2</a:t>
            </a:r>
            <a:endParaRPr b="1" sz="1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763" name="Google Shape;763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6" name="Google Shape;766;p4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67" name="Google Shape;767;p4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68" name="Google Shape;768;p4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69" name="Google Shape;769;p4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4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1" name="Google Shape;771;p4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2" name="Google Shape;772;p40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3" name="Google Shape;773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1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6" name="Google Shape;776;p4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7" name="Google Shape;777;p41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8" name="Google Shape;778;p4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79" name="Google Shape;77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0" name="Google Shape;78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1" name="Google Shape;78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3" name="Google Shape;783;p41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4" name="Google Shape;78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7" name="Google Shape;787;p42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88" name="Google Shape;788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9" name="Google Shape;789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90" name="Google Shape;790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91" name="Google Shape;791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93" name="Google Shape;793;p42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94" name="Google Shape;794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3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97" name="Google Shape;797;p43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98" name="Google Shape;798;p43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99" name="Google Shape;799;p4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00" name="Google Shape;800;p4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01" name="Google Shape;801;p4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02" name="Google Shape;802;p4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4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4" name="Google Shape;804;p43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5" name="Google Shape;805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4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808" name="Google Shape;808;p44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09" name="Google Shape;809;p4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10" name="Google Shape;810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1" name="Google Shape;811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2" name="Google Shape;812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4" name="Google Shape;814;p44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15" name="Google Shape;815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5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8" name="Google Shape;818;p45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4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20" name="Google Shape;820;p4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21" name="Google Shape;821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22" name="Google Shape;822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23" name="Google Shape;823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5" name="Google Shape;825;p4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31" name="Google Shape;831;p47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2" name="Google Shape;832;p47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47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p47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5" name="Google Shape;835;p47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6" name="Google Shape;836;p47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47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38" name="Google Shape;838;p47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47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47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41" name="Google Shape;841;p47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47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47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44" name="Google Shape;844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45" name="Google Shape;845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46" name="Google Shape;846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7" name="Google Shape;847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49" name="Google Shape;849;p47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50" name="Google Shape;850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8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48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4" name="Google Shape;854;p48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55" name="Google Shape;855;p4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56" name="Google Shape;856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57" name="Google Shape;857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58" name="Google Shape;858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0" name="Google Shape;860;p48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1" name="Google Shape;861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9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49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5" name="Google Shape;865;p49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6" name="Google Shape;866;p49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7" name="Google Shape;867;p49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49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4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0" name="Google Shape;870;p49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1" name="Google Shape;871;p4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2" name="Google Shape;872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3" name="Google Shape;873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74" name="Google Shape;874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76" name="Google Shape;876;p49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77" name="Google Shape;877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0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0" name="Google Shape;880;p50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50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50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50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0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6" name="Google Shape;886;p50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87" name="Google Shape;887;p5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88" name="Google Shape;888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89" name="Google Shape;889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0" name="Google Shape;890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2" name="Google Shape;892;p50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93" name="Google Shape;893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2">
  <p:cSld name="TITLE_2_1_2_2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485837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485837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1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51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51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51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5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0" name="Google Shape;900;p51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01" name="Google Shape;901;p5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02" name="Google Shape;902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03" name="Google Shape;903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04" name="Google Shape;904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06" name="Google Shape;906;p51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7" name="Google Shape;907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2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0" name="Google Shape;910;p5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11" name="Google Shape;911;p52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2" name="Google Shape;912;p52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3" name="Google Shape;913;p5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14" name="Google Shape;91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5" name="Google Shape;91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6" name="Google Shape;91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8" name="Google Shape;918;p52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19" name="Google Shape;91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3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53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53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4" name="Google Shape;924;p53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53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53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5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8" name="Google Shape;928;p53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53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53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1" name="Google Shape;931;p53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53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53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4" name="Google Shape;934;p53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5" name="Google Shape;935;p5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36" name="Google Shape;936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7" name="Google Shape;937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8" name="Google Shape;938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0" name="Google Shape;940;p53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1" name="Google Shape;941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4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54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54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54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7" name="Google Shape;947;p5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8" name="Google Shape;948;p54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54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p54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54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2" name="Google Shape;952;p54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53" name="Google Shape;953;p5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54" name="Google Shape;954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5" name="Google Shape;955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6" name="Google Shape;956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8" name="Google Shape;958;p54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9" name="Google Shape;959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55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62" name="Google Shape;962;p55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4" name="Google Shape;964;p5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65" name="Google Shape;965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66" name="Google Shape;966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67" name="Google Shape;967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69" name="Google Shape;969;p55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0" name="Google Shape;970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6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73" name="Google Shape;973;p56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56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75" name="Google Shape;975;p56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76" name="Google Shape;976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77" name="Google Shape;977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78" name="Google Shape;978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0" name="Google Shape;980;p56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81" name="Google Shape;981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57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4" name="Google Shape;984;p57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5" name="Google Shape;985;p57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6" name="Google Shape;986;p57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57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8" name="Google Shape;988;p57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57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90" name="Google Shape;990;p57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91" name="Google Shape;991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92" name="Google Shape;992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93" name="Google Shape;993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5" name="Google Shape;995;p57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96" name="Google Shape;996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8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58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58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58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2" name="Google Shape;1002;p58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3" name="Google Shape;1003;p58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5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5" name="Google Shape;1005;p58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6" name="Google Shape;1006;p58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7" name="Google Shape;1007;p58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08" name="Google Shape;1008;p58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9" name="Google Shape;1009;p5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10" name="Google Shape;1010;p5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11" name="Google Shape;1011;p5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12" name="Google Shape;1012;p5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5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14" name="Google Shape;1014;p58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15" name="Google Shape;1015;p5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9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018" name="Google Shape;1018;p59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19" name="Google Shape;1019;p5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20" name="Google Shape;1020;p5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21" name="Google Shape;1021;p5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22" name="Google Shape;1022;p5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5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24" name="Google Shape;1024;p59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25" name="Google Shape;1025;p5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60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028" name="Google Shape;1028;p6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29" name="Google Shape;1029;p6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30" name="Google Shape;1030;p6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1" name="Google Shape;1031;p6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32" name="Google Shape;1032;p6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6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4" name="Google Shape;1034;p60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35" name="Google Shape;1035;p6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1">
  <p:cSld name="TITLE_2_1_2_1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46" name="Google Shape;14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1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038" name="Google Shape;1038;p61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61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40" name="Google Shape;1040;p61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41" name="Google Shape;1041;p6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42" name="Google Shape;1042;p6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43" name="Google Shape;1043;p6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44" name="Google Shape;1044;p6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6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6" name="Google Shape;1046;p61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47" name="Google Shape;1047;p6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62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1050" name="Google Shape;1050;p6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51" name="Google Shape;1051;p6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6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6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4" name="Google Shape;1054;p6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55" name="Google Shape;1055;p6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6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6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58" name="Google Shape;1058;p62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1059" name="Google Shape;1059;p62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60" name="Google Shape;1060;p62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1" name="Google Shape;1061;p62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62" name="Google Shape;1062;p62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3" name="Google Shape;1063;p62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64" name="Google Shape;1064;p62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5" name="Google Shape;1065;p62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1066" name="Google Shape;1066;p6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6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6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9" name="Google Shape;1069;p62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1070" name="Google Shape;1070;p6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6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6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3" name="Google Shape;1073;p62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1074" name="Google Shape;1074;p62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77" name="Google Shape;1077;p62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78" name="Google Shape;1078;p6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79" name="Google Shape;1079;p6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80" name="Google Shape;1080;p6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81" name="Google Shape;1081;p6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6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83" name="Google Shape;1083;p62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84" name="Google Shape;1084;p6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63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87" name="Google Shape;1087;p63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63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3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90" name="Google Shape;1090;p63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91" name="Google Shape;1091;p6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92" name="Google Shape;1092;p6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6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6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5" name="Google Shape;1095;p6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96" name="Google Shape;1096;p6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6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6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99" name="Google Shape;1099;p63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100" name="Google Shape;1100;p6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101" name="Google Shape;1101;p6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02" name="Google Shape;1102;p6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103" name="Google Shape;1103;p6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4" name="Google Shape;1104;p6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105" name="Google Shape;1105;p6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6" name="Google Shape;1106;p63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107" name="Google Shape;1107;p63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108" name="Google Shape;1108;p6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109" name="Google Shape;1109;p6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110" name="Google Shape;1110;p6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6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2" name="Google Shape;1112;p63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113" name="Google Shape;1113;p6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 1">
  <p:cSld name="TITLE_AND_BODY_1_5_1"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64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16" name="Google Shape;1116;p6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6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6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0" name="Google Shape;1120;p64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1" name="Google Shape;1121;p64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64"/>
          <p:cNvSpPr txBox="1"/>
          <p:nvPr/>
        </p:nvSpPr>
        <p:spPr>
          <a:xfrm>
            <a:off x="199920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23" name="Google Shape;1123;p64"/>
          <p:cNvPicPr preferRelativeResize="0"/>
          <p:nvPr/>
        </p:nvPicPr>
        <p:blipFill rotWithShape="1">
          <a:blip r:embed="rId2">
            <a:alphaModFix/>
          </a:blip>
          <a:srcRect b="0" l="21667" r="12473" t="0"/>
          <a:stretch/>
        </p:blipFill>
        <p:spPr>
          <a:xfrm flipH="1">
            <a:off x="0" y="2512950"/>
            <a:ext cx="1999200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2">
  <p:cSld name="TITLE_AND_BODY_1_7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資訊圖表敘事力 112-1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6" name="Google Shape;1126;p65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6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8" name="Google Shape;1128;p6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29" name="Google Shape;1129;p6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6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6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33" name="Google Shape;1133;p65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34" name="Google Shape;1134;p6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6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6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p6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38" name="Google Shape;1138;p6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39" name="Google Shape;1139;p6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6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6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2" name="Google Shape;1142;p6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43" name="Google Shape;1143;p6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6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6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4">
  <p:cSld name="TITLE_AND_BODY_1_8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6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8" name="Google Shape;1148;p6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0" name="Google Shape;1150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51" name="Google Shape;1151;p6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6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6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55" name="Google Shape;1155;p6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56" name="Google Shape;1156;p6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6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6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9" name="Google Shape;1159;p6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60" name="Google Shape;1160;p6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61" name="Google Shape;1161;p6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6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6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4" name="Google Shape;1164;p6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65" name="Google Shape;1165;p6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6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6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6">
  <p:cSld name="TITLE_AND_BODY_1_9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6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0" name="Google Shape;1170;p6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6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2" name="Google Shape;1172;p6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73" name="Google Shape;1173;p6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6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6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77" name="Google Shape;1177;p6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178" name="Google Shape;1178;p6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6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1" name="Google Shape;1181;p6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182" name="Google Shape;1182;p6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183" name="Google Shape;1183;p6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6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6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6" name="Google Shape;1186;p6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187" name="Google Shape;1187;p6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6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6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7">
  <p:cSld name="TITLE_AND_BODY_1_10"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92" name="Google Shape;1192;p6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6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4" name="Google Shape;1194;p6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95" name="Google Shape;1195;p6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6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6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199" name="Google Shape;1199;p6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00" name="Google Shape;1200;p6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6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6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3" name="Google Shape;1203;p6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04" name="Google Shape;1204;p6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05" name="Google Shape;1205;p6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6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6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8" name="Google Shape;1208;p6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09" name="Google Shape;1209;p6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6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6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 3">
  <p:cSld name="TITLE_AND_BODY_1_4_3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69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6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5" name="Google Shape;1215;p6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6" name="Google Shape;1216;p6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6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6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20" name="Google Shape;1220;p6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8">
  <p:cSld name="TITLE_AND_BODY_1_11"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7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3" name="Google Shape;1223;p7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7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5" name="Google Shape;1225;p7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26" name="Google Shape;1226;p7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7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7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0" name="Google Shape;1230;p7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31" name="Google Shape;1231;p7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4" name="Google Shape;1234;p7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35" name="Google Shape;1235;p7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36" name="Google Shape;1236;p7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7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7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9" name="Google Shape;1239;p7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40" name="Google Shape;1240;p7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7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7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">
  <p:cSld name="TITLE_2_1_1">
    <p:bg>
      <p:bgPr>
        <a:solidFill>
          <a:srgbClr val="FFFFF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1" name="Google Shape;151;p8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6" name="Google Shape;156;p8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9">
  <p:cSld name="TITLE_AND_BODY_1_12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7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數位典藏與數位人文概論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45" name="Google Shape;1245;p7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7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7" name="Google Shape;1247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48" name="Google Shape;1248;p7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7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7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52" name="Google Shape;1252;p7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53" name="Google Shape;1253;p7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6" name="Google Shape;1256;p7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57" name="Google Shape;1257;p7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58" name="Google Shape;1258;p7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7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7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1" name="Google Shape;1261;p7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262" name="Google Shape;1262;p7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7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7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0" name="Google Shape;160;p9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1" name="Google Shape;161;p9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4" name="Google Shape;164;p9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0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70" name="Google Shape;170;p1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1" name="Google Shape;171;p10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72" name="Google Shape;172;p10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" name="Google Shape;175;p10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10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78" name="Google Shape;178;p10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81" name="Google Shape;181;p10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82" name="Google Shape;182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10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86" name="Google Shape;186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" name="Google Shape;189;p10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90" name="Google Shape;190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91" name="Google Shape;191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95" name="Google Shape;195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8" name="Google Shape;198;p10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99" name="Google Shape;199;p10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200" name="Google Shape;200;p10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1" name="Google Shape;201;p10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202" name="Google Shape;202;p10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204" name="Google Shape;204;p10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5" name="Google Shape;205;p10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206" name="Google Shape;206;p10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9" name="Google Shape;209;p10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210" name="Google Shape;210;p10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0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2" name="Google Shape;212;p10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13" name="Google Shape;213;p10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14" name="Google Shape;214;p1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15" name="Google Shape;215;p1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0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2" name="Google Shape;222;p10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1" Type="http://schemas.openxmlformats.org/officeDocument/2006/relationships/theme" Target="../theme/theme2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hyperlink" Target="mailto:chenyt@tku.edu.tw" TargetMode="External"/><Relationship Id="rId6" Type="http://schemas.openxmlformats.org/officeDocument/2006/relationships/hyperlink" Target="http://l.pulipuli.info/24/tku/lib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hyperlink" Target="https://www.tripo3d.ai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hyperlink" Target="https://modelviewer.dev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hyperlink" Target="https://roomtodo.com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hyperlink" Target="https://rb.gy/igkfvv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hyperlink" Target="https://immersiveweb.dev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hyperlink" Target="https://www.vflat.com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31.png"/><Relationship Id="rId5" Type="http://schemas.openxmlformats.org/officeDocument/2006/relationships/hyperlink" Target="https://ar-code.com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instagram.com/runapocket/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reurl.cc/WxggX5" TargetMode="External"/><Relationship Id="rId4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l.pulipuli.info/24/tku/lib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hyperlink" Target="https://rb.gy/gwmkju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hyperlink" Target="https://rb.gy/1x3tf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hyperlink" Target="https://rb.gy/pk36d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hyperlink" Target="https://app.meshy.a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975" y="1671900"/>
            <a:ext cx="3765300" cy="3765300"/>
          </a:xfrm>
          <a:prstGeom prst="ellipse">
            <a:avLst/>
          </a:prstGeom>
          <a:noFill/>
          <a:ln cap="flat" cmpd="sng" w="9525">
            <a:solidFill>
              <a:srgbClr val="32323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0" name="Google Shape;1270;p72"/>
          <p:cNvSpPr/>
          <p:nvPr/>
        </p:nvSpPr>
        <p:spPr>
          <a:xfrm>
            <a:off x="4536975" y="1557249"/>
            <a:ext cx="3723300" cy="3928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1" name="Google Shape;127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72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當數位典藏</a:t>
            </a:r>
            <a:endParaRPr sz="3500"/>
          </a:p>
          <a:p>
            <a:pPr indent="0" lvl="0" marL="0" rtl="0" algn="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500"/>
              <a:t>走進元宇宙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2300"/>
              <a:t>數位化與延展實境工作坊</a:t>
            </a:r>
            <a:endParaRPr sz="23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2300"/>
              <a:t>Part 2</a:t>
            </a:r>
            <a:endParaRPr sz="2300"/>
          </a:p>
        </p:txBody>
      </p:sp>
      <p:sp>
        <p:nvSpPr>
          <p:cNvPr id="1273" name="Google Shape;1273;p72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274" name="Google Shape;1274;p72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112-2</a:t>
            </a:r>
            <a:endParaRPr/>
          </a:p>
        </p:txBody>
      </p:sp>
      <p:grpSp>
        <p:nvGrpSpPr>
          <p:cNvPr id="1275" name="Google Shape;1275;p72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276" name="Google Shape;1276;p7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7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9" name="Google Shape;1279;p72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280" name="Google Shape;1280;p7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3" name="Google Shape;1283;p72"/>
          <p:cNvGrpSpPr/>
          <p:nvPr/>
        </p:nvGrpSpPr>
        <p:grpSpPr>
          <a:xfrm>
            <a:off x="1903929" y="530775"/>
            <a:ext cx="4222435" cy="692401"/>
            <a:chOff x="2460779" y="433075"/>
            <a:chExt cx="4222435" cy="692401"/>
          </a:xfrm>
        </p:grpSpPr>
        <p:sp>
          <p:nvSpPr>
            <p:cNvPr id="1284" name="Google Shape;1284;p72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285" name="Google Shape;1285;p72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http://l.pulipuli.info/24/tku/lib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286" name="Google Shape;1286;p72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287" name="Google Shape;1287;p72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288" name="Google Shape;1288;p72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72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290" name="Google Shape;1290;p7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1" name="Google Shape;1291;p72"/>
          <p:cNvGrpSpPr/>
          <p:nvPr/>
        </p:nvGrpSpPr>
        <p:grpSpPr>
          <a:xfrm>
            <a:off x="7657573" y="1411450"/>
            <a:ext cx="896702" cy="946164"/>
            <a:chOff x="7809973" y="2554450"/>
            <a:chExt cx="896702" cy="946164"/>
          </a:xfrm>
        </p:grpSpPr>
        <p:grpSp>
          <p:nvGrpSpPr>
            <p:cNvPr id="1292" name="Google Shape;1292;p72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293" name="Google Shape;1293;p72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72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72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296" name="Google Shape;1296;p72"/>
            <p:cNvCxnSpPr>
              <a:endCxn id="1295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7" name="Google Shape;1297;p72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98" name="Google Shape;1298;p72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9" name="Google Shape;1299;p72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300" name="Google Shape;1300;p72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301" name="Google Shape;1301;p7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302" name="Google Shape;1302;p7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3" name="Google Shape;1303;p7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4" name="Google Shape;1304;p7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05" name="Google Shape;1305;p7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306" name="Google Shape;1306;p7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7" name="Google Shape;1307;p7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8" name="Google Shape;1308;p7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309" name="Google Shape;1309;p7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8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8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TRIPO: </a:t>
            </a:r>
            <a:r>
              <a:rPr lang="zh-TW"/>
              <a:t> 立體模型的生成式AI</a:t>
            </a:r>
            <a:r>
              <a:rPr lang="zh-TW"/>
              <a:t> </a:t>
            </a:r>
            <a:endParaRPr/>
          </a:p>
        </p:txBody>
      </p:sp>
      <p:sp>
        <p:nvSpPr>
          <p:cNvPr id="1392" name="Google Shape;1392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93" name="Google Shape;1393;p8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4" name="Google Shape;139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718672"/>
            <a:ext cx="7713001" cy="463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81"/>
          <p:cNvSpPr/>
          <p:nvPr/>
        </p:nvSpPr>
        <p:spPr>
          <a:xfrm>
            <a:off x="2550738" y="44644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https://www.tripo3d.ai/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8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&lt;model-viewer&gt;</a:t>
            </a:r>
            <a:r>
              <a:rPr lang="zh-TW"/>
              <a:t>: </a:t>
            </a:r>
            <a:r>
              <a:rPr lang="zh-TW"/>
              <a:t>立體模型展示</a:t>
            </a:r>
            <a:endParaRPr/>
          </a:p>
        </p:txBody>
      </p:sp>
      <p:sp>
        <p:nvSpPr>
          <p:cNvPr id="1402" name="Google Shape;1402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03" name="Google Shape;1403;p8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4" name="Google Shape;140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800" y="643600"/>
            <a:ext cx="7391320" cy="4758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5" name="Google Shape;1405;p82"/>
          <p:cNvSpPr/>
          <p:nvPr/>
        </p:nvSpPr>
        <p:spPr>
          <a:xfrm>
            <a:off x="4386038" y="46653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https://modelviewer.dev/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8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數位典藏課程網頁建檔與展示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場景佈置：用立體模型擺設實體規劃圖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動畫製作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文創設計：用掃描的立體模型和現成模型融和，設計文創產品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數位策展：在虛擬展間展示各種數位化成品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3D印表機的使用</a:t>
            </a:r>
            <a:endParaRPr/>
          </a:p>
        </p:txBody>
      </p:sp>
      <p:sp>
        <p:nvSpPr>
          <p:cNvPr id="1411" name="Google Shape;1411;p8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立體模型成果的進階應用</a:t>
            </a:r>
            <a:endParaRPr/>
          </a:p>
        </p:txBody>
      </p:sp>
      <p:sp>
        <p:nvSpPr>
          <p:cNvPr id="1412" name="Google Shape;1412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13" name="Google Shape;1413;p8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8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8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ROOMTODO: 立體展間設計</a:t>
            </a:r>
            <a:endParaRPr/>
          </a:p>
        </p:txBody>
      </p:sp>
      <p:sp>
        <p:nvSpPr>
          <p:cNvPr id="1420" name="Google Shape;1420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1" name="Google Shape;1421;p8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2" name="Google Shape;142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9144000" cy="540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84"/>
          <p:cNvSpPr/>
          <p:nvPr/>
        </p:nvSpPr>
        <p:spPr>
          <a:xfrm>
            <a:off x="313438" y="4317200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https://roomtodo.com/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8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8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變成海報展的一部分</a:t>
            </a:r>
            <a:endParaRPr/>
          </a:p>
        </p:txBody>
      </p:sp>
      <p:sp>
        <p:nvSpPr>
          <p:cNvPr id="1430" name="Google Shape;1430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1" name="Google Shape;1431;p8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2" name="Google Shape;1432;p85"/>
          <p:cNvPicPr preferRelativeResize="0"/>
          <p:nvPr/>
        </p:nvPicPr>
        <p:blipFill rotWithShape="1">
          <a:blip r:embed="rId3">
            <a:alphaModFix/>
          </a:blip>
          <a:srcRect b="16065" l="10088" r="26895" t="0"/>
          <a:stretch/>
        </p:blipFill>
        <p:spPr>
          <a:xfrm>
            <a:off x="1125388" y="233275"/>
            <a:ext cx="6893225" cy="51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85"/>
          <p:cNvSpPr/>
          <p:nvPr/>
        </p:nvSpPr>
        <p:spPr>
          <a:xfrm>
            <a:off x="5606950" y="2425675"/>
            <a:ext cx="1086600" cy="825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34" name="Google Shape;1434;p85"/>
          <p:cNvSpPr/>
          <p:nvPr/>
        </p:nvSpPr>
        <p:spPr>
          <a:xfrm flipH="1" rot="9207416">
            <a:off x="6478194" y="2205933"/>
            <a:ext cx="1049297" cy="524582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8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錄製360度環景照片並播放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錄製360度環景影片並播放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佈置沉浸式VR展間，沉浸式VR敘事策展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設計可供互動的AR物件，進一步可設計與環景融和的AR物件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現實物件的混合增強</a:t>
            </a:r>
            <a:endParaRPr/>
          </a:p>
        </p:txBody>
      </p:sp>
      <p:sp>
        <p:nvSpPr>
          <p:cNvPr id="1440" name="Google Shape;1440;p8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延展</a:t>
            </a:r>
            <a:r>
              <a:rPr lang="zh-TW"/>
              <a:t>實境</a:t>
            </a:r>
            <a:r>
              <a:rPr lang="zh-TW"/>
              <a:t>建置</a:t>
            </a:r>
            <a:endParaRPr/>
          </a:p>
        </p:txBody>
      </p:sp>
      <p:sp>
        <p:nvSpPr>
          <p:cNvPr id="1441" name="Google Shape;1441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2" name="Google Shape;1442;p8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8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8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&lt;model-viewer&gt;: 結合Quest觀看模型</a:t>
            </a:r>
            <a:endParaRPr/>
          </a:p>
        </p:txBody>
      </p:sp>
      <p:sp>
        <p:nvSpPr>
          <p:cNvPr id="1449" name="Google Shape;1449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0" name="Google Shape;1450;p8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1" name="Google Shape;145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38" y="643601"/>
            <a:ext cx="4758628" cy="47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21625" y="2643025"/>
            <a:ext cx="3235776" cy="207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8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8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babylon.js </a:t>
            </a:r>
            <a:r>
              <a:rPr lang="zh-TW"/>
              <a:t>虛擬實境場景建置</a:t>
            </a:r>
            <a:endParaRPr/>
          </a:p>
        </p:txBody>
      </p:sp>
      <p:sp>
        <p:nvSpPr>
          <p:cNvPr id="1459" name="Google Shape;1459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60" name="Google Shape;1460;p8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1" name="Google Shape;146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045"/>
            <a:ext cx="9143999" cy="5344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88"/>
          <p:cNvSpPr/>
          <p:nvPr/>
        </p:nvSpPr>
        <p:spPr>
          <a:xfrm>
            <a:off x="313438" y="4317200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https://rb.gy/igkfvv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8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8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WebX</a:t>
            </a:r>
            <a:r>
              <a:rPr lang="zh-TW"/>
              <a:t>R: 建置延展實境的網頁技術</a:t>
            </a:r>
            <a:endParaRPr/>
          </a:p>
        </p:txBody>
      </p:sp>
      <p:sp>
        <p:nvSpPr>
          <p:cNvPr id="1469" name="Google Shape;1469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0" name="Google Shape;1470;p8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1" name="Google Shape;147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8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89"/>
          <p:cNvSpPr/>
          <p:nvPr/>
        </p:nvSpPr>
        <p:spPr>
          <a:xfrm>
            <a:off x="4915875" y="2052500"/>
            <a:ext cx="4042500" cy="988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https://immersiveweb.dev/</a:t>
            </a:r>
            <a:r>
              <a:rPr lang="zh-TW" sz="2400"/>
              <a:t>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90"/>
          <p:cNvSpPr/>
          <p:nvPr/>
        </p:nvSpPr>
        <p:spPr>
          <a:xfrm>
            <a:off x="5576525" y="1319650"/>
            <a:ext cx="1619400" cy="3447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9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9" name="Google Shape;1479;p9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衍生的</a:t>
            </a:r>
            <a:r>
              <a:rPr lang="zh-TW"/>
              <a:t>研究議題</a:t>
            </a:r>
            <a:endParaRPr/>
          </a:p>
        </p:txBody>
      </p:sp>
      <p:pic>
        <p:nvPicPr>
          <p:cNvPr id="1480" name="Google Shape;1480;p90"/>
          <p:cNvPicPr preferRelativeResize="0"/>
          <p:nvPr/>
        </p:nvPicPr>
        <p:blipFill rotWithShape="1">
          <a:blip r:embed="rId3">
            <a:alphaModFix/>
          </a:blip>
          <a:srcRect b="1965" l="0" r="0" t="5766"/>
          <a:stretch/>
        </p:blipFill>
        <p:spPr>
          <a:xfrm>
            <a:off x="1727575" y="0"/>
            <a:ext cx="5688849" cy="49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73"/>
          <p:cNvSpPr/>
          <p:nvPr/>
        </p:nvSpPr>
        <p:spPr>
          <a:xfrm>
            <a:off x="3421425" y="1319650"/>
            <a:ext cx="2002800" cy="3182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73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6" name="Google Shape;1316;p73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衍生的教學</a:t>
            </a:r>
            <a:r>
              <a:rPr lang="zh-TW"/>
              <a:t>課程</a:t>
            </a:r>
            <a:endParaRPr/>
          </a:p>
        </p:txBody>
      </p:sp>
      <p:pic>
        <p:nvPicPr>
          <p:cNvPr id="1317" name="Google Shape;1317;p73"/>
          <p:cNvPicPr preferRelativeResize="0"/>
          <p:nvPr/>
        </p:nvPicPr>
        <p:blipFill rotWithShape="1">
          <a:blip r:embed="rId3">
            <a:alphaModFix/>
          </a:blip>
          <a:srcRect b="1965" l="0" r="0" t="5766"/>
          <a:stretch/>
        </p:blipFill>
        <p:spPr>
          <a:xfrm>
            <a:off x="1727575" y="0"/>
            <a:ext cx="5688849" cy="49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9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跟智慧型手機相比，使用專業設備會比較好嗎？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手機的vFlat Scan也可以掃書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手機Polycam也可以掃描並建立模型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硬體參數比較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易用性比較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各種類型資料的掃描結果比較</a:t>
            </a:r>
            <a:endParaRPr/>
          </a:p>
        </p:txBody>
      </p:sp>
      <p:sp>
        <p:nvSpPr>
          <p:cNvPr id="1486" name="Google Shape;1486;p9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基礎建設方面</a:t>
            </a:r>
            <a:endParaRPr/>
          </a:p>
        </p:txBody>
      </p:sp>
      <p:sp>
        <p:nvSpPr>
          <p:cNvPr id="1487" name="Google Shape;1487;p9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88" name="Google Shape;1488;p9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9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9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vFlat Scan</a:t>
            </a:r>
            <a:endParaRPr/>
          </a:p>
        </p:txBody>
      </p:sp>
      <p:sp>
        <p:nvSpPr>
          <p:cNvPr id="1495" name="Google Shape;1495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96" name="Google Shape;1496;p9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7" name="Google Shape;149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38" y="643600"/>
            <a:ext cx="850582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92"/>
          <p:cNvSpPr/>
          <p:nvPr/>
        </p:nvSpPr>
        <p:spPr>
          <a:xfrm>
            <a:off x="2550738" y="44644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https://www.vflat.com/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9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技能</a:t>
            </a:r>
            <a:r>
              <a:rPr lang="zh-TW"/>
              <a:t>：學習過程掌握必要技能，並能夠獨立學習進階知識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認知</a:t>
            </a:r>
            <a:r>
              <a:rPr lang="zh-TW"/>
              <a:t>：能夠區別品質高低的數位化成品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b="1" lang="zh-TW">
                <a:solidFill>
                  <a:srgbClr val="FF0000"/>
                </a:solidFill>
                <a:latin typeface="Lexend"/>
                <a:ea typeface="Lexend"/>
                <a:cs typeface="Lexend"/>
                <a:sym typeface="Lexend"/>
              </a:rPr>
              <a:t>情意</a:t>
            </a:r>
            <a:r>
              <a:rPr lang="zh-TW"/>
              <a:t>：數位化結果得來不易，對圖書館保存文化記憶的使命更加認同</a:t>
            </a:r>
            <a:endParaRPr/>
          </a:p>
        </p:txBody>
      </p:sp>
      <p:sp>
        <p:nvSpPr>
          <p:cNvPr id="1504" name="Google Shape;1504;p9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教育學習</a:t>
            </a:r>
            <a:r>
              <a:rPr lang="zh-TW"/>
              <a:t>方面</a:t>
            </a:r>
            <a:endParaRPr/>
          </a:p>
        </p:txBody>
      </p:sp>
      <p:sp>
        <p:nvSpPr>
          <p:cNvPr id="1505" name="Google Shape;1505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06" name="Google Shape;150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000" y="3597305"/>
            <a:ext cx="4018000" cy="26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9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9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9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現實操作，虛擬輔助</a:t>
            </a:r>
            <a:endParaRPr/>
          </a:p>
        </p:txBody>
      </p:sp>
      <p:sp>
        <p:nvSpPr>
          <p:cNvPr id="1514" name="Google Shape;1514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15" name="Google Shape;1515;p9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6" name="Google Shape;151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87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9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9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BookCorpusOpen: </a:t>
            </a:r>
            <a:r>
              <a:rPr lang="zh-TW"/>
              <a:t>AI</a:t>
            </a:r>
            <a:r>
              <a:rPr lang="zh-TW"/>
              <a:t>學習的資料集</a:t>
            </a:r>
            <a:endParaRPr/>
          </a:p>
        </p:txBody>
      </p:sp>
      <p:sp>
        <p:nvSpPr>
          <p:cNvPr id="1523" name="Google Shape;1523;p9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24" name="Google Shape;1524;p95"/>
          <p:cNvPicPr preferRelativeResize="0"/>
          <p:nvPr/>
        </p:nvPicPr>
        <p:blipFill rotWithShape="1">
          <a:blip r:embed="rId3">
            <a:alphaModFix/>
          </a:blip>
          <a:srcRect b="10522" l="0" r="0" t="0"/>
          <a:stretch/>
        </p:blipFill>
        <p:spPr>
          <a:xfrm>
            <a:off x="0" y="187924"/>
            <a:ext cx="9143999" cy="521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9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圖書館就是</a:t>
            </a:r>
            <a:r>
              <a:rPr lang="zh-TW" sz="2400"/>
              <a:t>知識的安全網</a:t>
            </a:r>
            <a:endParaRPr sz="2400"/>
          </a:p>
        </p:txBody>
      </p:sp>
      <p:sp>
        <p:nvSpPr>
          <p:cNvPr id="1531" name="Google Shape;1531;p9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2" name="Google Shape;1532;p96"/>
          <p:cNvSpPr txBox="1"/>
          <p:nvPr>
            <p:ph type="title"/>
          </p:nvPr>
        </p:nvSpPr>
        <p:spPr>
          <a:xfrm>
            <a:off x="721550" y="643600"/>
            <a:ext cx="42735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/>
              <a:t>如果社工是社會的安全網</a:t>
            </a:r>
            <a:endParaRPr sz="2600"/>
          </a:p>
        </p:txBody>
      </p:sp>
      <p:pic>
        <p:nvPicPr>
          <p:cNvPr id="1533" name="Google Shape;1533;p96"/>
          <p:cNvPicPr preferRelativeResize="0"/>
          <p:nvPr/>
        </p:nvPicPr>
        <p:blipFill rotWithShape="1">
          <a:blip r:embed="rId3">
            <a:alphaModFix/>
          </a:blip>
          <a:srcRect b="0" l="46569" r="0" t="0"/>
          <a:stretch/>
        </p:blipFill>
        <p:spPr>
          <a:xfrm>
            <a:off x="4575050" y="1267300"/>
            <a:ext cx="3853500" cy="41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96"/>
          <p:cNvPicPr preferRelativeResize="0"/>
          <p:nvPr/>
        </p:nvPicPr>
        <p:blipFill rotWithShape="1">
          <a:blip r:embed="rId4">
            <a:alphaModFix/>
          </a:blip>
          <a:srcRect b="0" l="38038" r="0" t="0"/>
          <a:stretch/>
        </p:blipFill>
        <p:spPr>
          <a:xfrm>
            <a:off x="721550" y="1267300"/>
            <a:ext cx="3853501" cy="413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9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9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虛擬文化記憶步道：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用平面掃描儀，保存史料文件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用立體掃描儀，到處為重要的雕像建立模型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以特定實體作為舞臺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用Meta Quest 3的</a:t>
            </a:r>
            <a:r>
              <a:rPr lang="zh-TW"/>
              <a:t>延展</a:t>
            </a:r>
            <a:r>
              <a:rPr lang="zh-TW"/>
              <a:t>實境敘事 (加入真實物件的互動)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文創商品：3D列印、3D食物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實體書展 + 虛擬書展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跟生成式AI結合</a:t>
            </a:r>
            <a:endParaRPr/>
          </a:p>
        </p:txBody>
      </p:sp>
      <p:sp>
        <p:nvSpPr>
          <p:cNvPr id="1541" name="Google Shape;1541;p9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創意發想</a:t>
            </a:r>
            <a:endParaRPr/>
          </a:p>
        </p:txBody>
      </p:sp>
      <p:sp>
        <p:nvSpPr>
          <p:cNvPr id="1542" name="Google Shape;1542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43" name="Google Shape;1543;p9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9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9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回憶的走廊</a:t>
            </a:r>
            <a:endParaRPr/>
          </a:p>
        </p:txBody>
      </p:sp>
      <p:sp>
        <p:nvSpPr>
          <p:cNvPr id="1550" name="Google Shape;1550;p9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51" name="Google Shape;1551;p9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2" name="Google Shape;1552;p98"/>
          <p:cNvPicPr preferRelativeResize="0"/>
          <p:nvPr/>
        </p:nvPicPr>
        <p:blipFill rotWithShape="1">
          <a:blip r:embed="rId3">
            <a:alphaModFix/>
          </a:blip>
          <a:srcRect b="19987" l="0" r="0" t="0"/>
          <a:stretch/>
        </p:blipFill>
        <p:spPr>
          <a:xfrm>
            <a:off x="715550" y="1287250"/>
            <a:ext cx="7712998" cy="347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9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9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現實環境，虛擬展覽</a:t>
            </a:r>
            <a:endParaRPr/>
          </a:p>
        </p:txBody>
      </p:sp>
      <p:sp>
        <p:nvSpPr>
          <p:cNvPr id="1559" name="Google Shape;1559;p9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60" name="Google Shape;156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350" y="1224200"/>
            <a:ext cx="4143476" cy="41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71" y="351375"/>
            <a:ext cx="4166779" cy="42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Google Shape;1562;p99"/>
          <p:cNvSpPr/>
          <p:nvPr/>
        </p:nvSpPr>
        <p:spPr>
          <a:xfrm>
            <a:off x="2239950" y="1049317"/>
            <a:ext cx="1372200" cy="679200"/>
          </a:xfrm>
          <a:prstGeom prst="wedgeRoundRectCallout">
            <a:avLst>
              <a:gd fmla="val -36884" name="adj1"/>
              <a:gd fmla="val 832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AR模型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63" name="Google Shape;1563;p99"/>
          <p:cNvSpPr/>
          <p:nvPr/>
        </p:nvSpPr>
        <p:spPr>
          <a:xfrm>
            <a:off x="7198525" y="4552892"/>
            <a:ext cx="1372200" cy="679200"/>
          </a:xfrm>
          <a:prstGeom prst="wedgeRoundRectCallout">
            <a:avLst>
              <a:gd fmla="val -46865" name="adj1"/>
              <a:gd fmla="val -821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AR模型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64" name="Google Shape;1564;p99"/>
          <p:cNvSpPr/>
          <p:nvPr/>
        </p:nvSpPr>
        <p:spPr>
          <a:xfrm>
            <a:off x="549563" y="468357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5"/>
              </a:rPr>
              <a:t>https://ar-code.com/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565" name="Google Shape;1565;p9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0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10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3D</a:t>
            </a:r>
            <a:r>
              <a:rPr lang="zh-TW"/>
              <a:t>立體咖啡拉花 (目前還是手工)</a:t>
            </a:r>
            <a:endParaRPr/>
          </a:p>
        </p:txBody>
      </p:sp>
      <p:sp>
        <p:nvSpPr>
          <p:cNvPr id="1572" name="Google Shape;1572;p10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73" name="Google Shape;1573;p10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https://www.instagram.com/runapocket/</a:t>
            </a:r>
            <a:r>
              <a:rPr lang="zh-TW"/>
              <a:t> </a:t>
            </a:r>
            <a:endParaRPr/>
          </a:p>
        </p:txBody>
      </p:sp>
      <p:pic>
        <p:nvPicPr>
          <p:cNvPr id="1574" name="Google Shape;157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363" y="242750"/>
            <a:ext cx="6879266" cy="51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7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2D影像軟體的教學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移除雜訊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角度轉正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裁去多餘邊緣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OCR 光學字元識別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建立可供檢索</a:t>
            </a:r>
            <a:br>
              <a:rPr lang="zh-TW"/>
            </a:br>
            <a:r>
              <a:rPr lang="zh-TW"/>
              <a:t>的PDF文件</a:t>
            </a:r>
            <a:endParaRPr/>
          </a:p>
        </p:txBody>
      </p:sp>
      <p:sp>
        <p:nvSpPr>
          <p:cNvPr id="1323" name="Google Shape;1323;p7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平面數位化的影像處理</a:t>
            </a:r>
            <a:endParaRPr/>
          </a:p>
        </p:txBody>
      </p:sp>
      <p:sp>
        <p:nvSpPr>
          <p:cNvPr id="1324" name="Google Shape;1324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25" name="Google Shape;13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725" y="2645850"/>
            <a:ext cx="4883125" cy="30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74"/>
          <p:cNvSpPr/>
          <p:nvPr/>
        </p:nvSpPr>
        <p:spPr>
          <a:xfrm>
            <a:off x="6700418" y="20931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GIMP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27" name="Google Shape;1327;p7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0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80" name="Google Shape;1580;p10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HOMEE AI場景建模，還能看風水</a:t>
            </a:r>
            <a:endParaRPr/>
          </a:p>
        </p:txBody>
      </p:sp>
      <p:sp>
        <p:nvSpPr>
          <p:cNvPr id="1581" name="Google Shape;1581;p10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2" name="Google Shape;1582;p10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3" name="Google Shape;158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713" y="643600"/>
            <a:ext cx="7082580" cy="4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0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親手作的工藝有溫度，親手掃描的數位檔案也有溫度嗎？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羅浮宮的蒙娜麗莎像很漂亮、</a:t>
            </a:r>
            <a:br>
              <a:rPr lang="zh-TW"/>
            </a:br>
            <a:r>
              <a:rPr lang="zh-TW"/>
              <a:t>故宮的翠玉白菜也很美麗。</a:t>
            </a:r>
            <a:br>
              <a:rPr lang="zh-TW"/>
            </a:b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○"/>
            </a:pPr>
            <a:r>
              <a:rPr lang="zh-TW">
                <a:solidFill>
                  <a:srgbClr val="FF0000"/>
                </a:solidFill>
              </a:rPr>
              <a:t>但這些都比不上我家的OOO來的珍貴...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以往有以錄音、訪談建置的數位記憶典藏計劃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現在有便攜的平面掃描器跟立體掃描器可以使用，讓數位記憶典藏邁向更高的層級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crowdsourcing</a:t>
            </a:r>
            <a:endParaRPr/>
          </a:p>
        </p:txBody>
      </p:sp>
      <p:sp>
        <p:nvSpPr>
          <p:cNvPr id="1589" name="Google Shape;1589;p10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USR社區營造</a:t>
            </a:r>
            <a:endParaRPr/>
          </a:p>
        </p:txBody>
      </p:sp>
      <p:sp>
        <p:nvSpPr>
          <p:cNvPr id="1590" name="Google Shape;1590;p10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91" name="Google Shape;1591;p10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03"/>
          <p:cNvSpPr txBox="1"/>
          <p:nvPr>
            <p:ph idx="1" type="subTitle"/>
          </p:nvPr>
        </p:nvSpPr>
        <p:spPr>
          <a:xfrm>
            <a:off x="451975" y="3755575"/>
            <a:ext cx="3878100" cy="2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📍報名時間：即日起~2024.06.29(六) 12:00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📍報名連結：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https://reurl.cc/WxggX5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10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98" name="Google Shape;1598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190" y="0"/>
            <a:ext cx="48488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03"/>
          <p:cNvSpPr txBox="1"/>
          <p:nvPr>
            <p:ph type="title"/>
          </p:nvPr>
        </p:nvSpPr>
        <p:spPr>
          <a:xfrm>
            <a:off x="469500" y="2973300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/>
              <a:t>朝元宇宙：華人宗教元宇宙數位策展競賽</a:t>
            </a:r>
            <a:endParaRPr sz="3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0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10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典藏回憶，永不過時</a:t>
            </a:r>
            <a:endParaRPr/>
          </a:p>
        </p:txBody>
      </p:sp>
      <p:sp>
        <p:nvSpPr>
          <p:cNvPr id="1606" name="Google Shape;1606;p10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607" name="Google Shape;1607;p104"/>
          <p:cNvGrpSpPr/>
          <p:nvPr/>
        </p:nvGrpSpPr>
        <p:grpSpPr>
          <a:xfrm>
            <a:off x="0" y="255467"/>
            <a:ext cx="9143574" cy="5146504"/>
            <a:chOff x="0" y="-3"/>
            <a:chExt cx="10729376" cy="6039080"/>
          </a:xfrm>
        </p:grpSpPr>
        <p:pic>
          <p:nvPicPr>
            <p:cNvPr id="1608" name="Google Shape;1608;p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3"/>
              <a:ext cx="5345174" cy="3188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9" name="Google Shape;1609;p104"/>
            <p:cNvPicPr preferRelativeResize="0"/>
            <p:nvPr/>
          </p:nvPicPr>
          <p:blipFill rotWithShape="1">
            <a:blip r:embed="rId4">
              <a:alphaModFix/>
            </a:blip>
            <a:srcRect b="0" l="1487" r="0" t="0"/>
            <a:stretch/>
          </p:blipFill>
          <p:spPr>
            <a:xfrm>
              <a:off x="5338050" y="0"/>
              <a:ext cx="5391326" cy="3188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0" name="Google Shape;1610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3188075"/>
              <a:ext cx="5345174" cy="272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1" name="Google Shape;1611;p104"/>
            <p:cNvPicPr preferRelativeResize="0"/>
            <p:nvPr/>
          </p:nvPicPr>
          <p:blipFill rotWithShape="1">
            <a:blip r:embed="rId6">
              <a:alphaModFix/>
            </a:blip>
            <a:srcRect b="10120" l="0" r="0" t="9872"/>
            <a:stretch/>
          </p:blipFill>
          <p:spPr>
            <a:xfrm>
              <a:off x="5361125" y="3188075"/>
              <a:ext cx="5345175" cy="2851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2" name="Google Shape;1612;p104"/>
          <p:cNvSpPr/>
          <p:nvPr/>
        </p:nvSpPr>
        <p:spPr>
          <a:xfrm>
            <a:off x="4641725" y="3153600"/>
            <a:ext cx="1551900" cy="550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元宇宙</a:t>
            </a:r>
            <a:endParaRPr sz="2400"/>
          </a:p>
        </p:txBody>
      </p:sp>
      <p:sp>
        <p:nvSpPr>
          <p:cNvPr id="1613" name="Google Shape;1613;p104"/>
          <p:cNvSpPr/>
          <p:nvPr/>
        </p:nvSpPr>
        <p:spPr>
          <a:xfrm>
            <a:off x="2910325" y="3153600"/>
            <a:ext cx="1551900" cy="550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時間維度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14" name="Google Shape;1614;p104"/>
          <p:cNvSpPr/>
          <p:nvPr/>
        </p:nvSpPr>
        <p:spPr>
          <a:xfrm>
            <a:off x="4641725" y="2267225"/>
            <a:ext cx="1551900" cy="550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地理位置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15" name="Google Shape;1615;p104"/>
          <p:cNvSpPr/>
          <p:nvPr/>
        </p:nvSpPr>
        <p:spPr>
          <a:xfrm>
            <a:off x="2910325" y="2267225"/>
            <a:ext cx="1551900" cy="550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後設資料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16" name="Google Shape;1616;p10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05"/>
          <p:cNvSpPr/>
          <p:nvPr/>
        </p:nvSpPr>
        <p:spPr>
          <a:xfrm>
            <a:off x="1046150" y="1848700"/>
            <a:ext cx="2509800" cy="24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2" name="Google Shape;1622;p105"/>
          <p:cNvGrpSpPr/>
          <p:nvPr/>
        </p:nvGrpSpPr>
        <p:grpSpPr>
          <a:xfrm>
            <a:off x="372060" y="4652263"/>
            <a:ext cx="3858039" cy="632646"/>
            <a:chOff x="2796929" y="2234550"/>
            <a:chExt cx="4222435" cy="692401"/>
          </a:xfrm>
        </p:grpSpPr>
        <p:sp>
          <p:nvSpPr>
            <p:cNvPr id="1623" name="Google Shape;1623;p105"/>
            <p:cNvSpPr/>
            <p:nvPr/>
          </p:nvSpPr>
          <p:spPr>
            <a:xfrm>
              <a:off x="2803465" y="2234550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624" name="Google Shape;1624;p105"/>
            <p:cNvSpPr txBox="1"/>
            <p:nvPr/>
          </p:nvSpPr>
          <p:spPr>
            <a:xfrm>
              <a:off x="2796929" y="2234550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 u="sng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http://l.pulipuli.info/24/tku/lib</a:t>
              </a:r>
              <a:endParaRPr b="1" sz="20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pic>
        <p:nvPicPr>
          <p:cNvPr id="1625" name="Google Shape;162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9524" y="2203812"/>
            <a:ext cx="1723036" cy="1722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7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布丁布丁吃什麼？ -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不拆書的自烹PDF電子書製作方案</a:t>
            </a:r>
            <a:endParaRPr/>
          </a:p>
        </p:txBody>
      </p:sp>
      <p:sp>
        <p:nvSpPr>
          <p:cNvPr id="1334" name="Google Shape;1334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35" name="Google Shape;1335;p7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6" name="Google Shape;133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552275"/>
            <a:ext cx="7713001" cy="254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296" y="2891625"/>
            <a:ext cx="1991488" cy="19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75"/>
          <p:cNvSpPr/>
          <p:nvPr/>
        </p:nvSpPr>
        <p:spPr>
          <a:xfrm>
            <a:off x="715548" y="3774200"/>
            <a:ext cx="35217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5"/>
              </a:rPr>
              <a:t>https://rb.gy/gwmkju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7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數位典藏課程網頁建檔與展示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索引與摘要的應用：清晰的掃描才能被檢索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Zotero書目管理軟體的整合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全文檢索資料庫的結合：資訊儲存與檢索課程的內容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知識圖譜的建立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數位人文分析</a:t>
            </a:r>
            <a:endParaRPr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詞頻趨勢變化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NER與社會網路分析的組合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生成式AI的輔助分析</a:t>
            </a:r>
            <a:endParaRPr/>
          </a:p>
        </p:txBody>
      </p:sp>
      <p:sp>
        <p:nvSpPr>
          <p:cNvPr id="1344" name="Google Shape;1344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平面掃描的成果應用</a:t>
            </a:r>
            <a:endParaRPr/>
          </a:p>
        </p:txBody>
      </p:sp>
      <p:sp>
        <p:nvSpPr>
          <p:cNvPr id="1345" name="Google Shape;1345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46" name="Google Shape;1346;p7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7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7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Zotero與</a:t>
            </a:r>
            <a:r>
              <a:rPr lang="zh-TW"/>
              <a:t>掃描的書籍</a:t>
            </a:r>
            <a:endParaRPr/>
          </a:p>
        </p:txBody>
      </p:sp>
      <p:sp>
        <p:nvSpPr>
          <p:cNvPr id="1353" name="Google Shape;1353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54" name="Google Shape;135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00" y="951024"/>
            <a:ext cx="7713001" cy="414375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5" name="Google Shape;1355;p77"/>
          <p:cNvSpPr/>
          <p:nvPr/>
        </p:nvSpPr>
        <p:spPr>
          <a:xfrm>
            <a:off x="2550738" y="44644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https://rb.gy/1x3tf1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7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7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Voyant Tools文本探勘</a:t>
            </a:r>
            <a:endParaRPr/>
          </a:p>
        </p:txBody>
      </p:sp>
      <p:sp>
        <p:nvSpPr>
          <p:cNvPr id="1362" name="Google Shape;1362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63" name="Google Shape;136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15" y="643600"/>
            <a:ext cx="6936371" cy="475860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4" name="Google Shape;1364;p78"/>
          <p:cNvSpPr/>
          <p:nvPr/>
        </p:nvSpPr>
        <p:spPr>
          <a:xfrm>
            <a:off x="2550738" y="44644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https://rb.gy/pk36dw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365" name="Google Shape;1365;p7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7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3D建模軟體的教學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座標修正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去除多餘頂點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新增頂點修補模型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添增與修正材質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光線修正</a:t>
            </a:r>
            <a:endParaRPr/>
          </a:p>
        </p:txBody>
      </p:sp>
      <p:sp>
        <p:nvSpPr>
          <p:cNvPr id="1371" name="Google Shape;1371;p7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立體數位化後的模型處理</a:t>
            </a:r>
            <a:endParaRPr/>
          </a:p>
        </p:txBody>
      </p:sp>
      <p:sp>
        <p:nvSpPr>
          <p:cNvPr id="1372" name="Google Shape;1372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73" name="Google Shape;137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750" y="3179136"/>
            <a:ext cx="4817149" cy="27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79"/>
          <p:cNvSpPr/>
          <p:nvPr/>
        </p:nvSpPr>
        <p:spPr>
          <a:xfrm>
            <a:off x="6636493" y="25497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Blender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75" name="Google Shape;1375;p7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Google Shape;138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84992"/>
            <a:ext cx="9144002" cy="5317217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8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8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Meshy: 立體模型的生成式AI</a:t>
            </a:r>
            <a:endParaRPr/>
          </a:p>
        </p:txBody>
      </p:sp>
      <p:sp>
        <p:nvSpPr>
          <p:cNvPr id="1383" name="Google Shape;1383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4" name="Google Shape;1384;p8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80"/>
          <p:cNvSpPr/>
          <p:nvPr/>
        </p:nvSpPr>
        <p:spPr>
          <a:xfrm>
            <a:off x="2550738" y="44644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https://app.meshy.ai/</a:t>
            </a:r>
            <a:r>
              <a:rPr lang="zh-TW" sz="2400"/>
              <a:t>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